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6" r:id="rId10"/>
    <p:sldId id="265" r:id="rId11"/>
    <p:sldId id="264"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1" d="100"/>
          <a:sy n="81" d="100"/>
        </p:scale>
        <p:origin x="67" y="1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5/9/2019</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5/9/2019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5/9/2019</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5/9/2019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5/9/2019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5/9/2019</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75BD5-A6E3-4C71-9EE1-375FA89337AB}"/>
              </a:ext>
            </a:extLst>
          </p:cNvPr>
          <p:cNvSpPr>
            <a:spLocks noGrp="1"/>
          </p:cNvSpPr>
          <p:nvPr>
            <p:ph type="ctrTitle"/>
          </p:nvPr>
        </p:nvSpPr>
        <p:spPr>
          <a:xfrm>
            <a:off x="1154955" y="2099733"/>
            <a:ext cx="4508727" cy="2677648"/>
          </a:xfrm>
        </p:spPr>
        <p:txBody>
          <a:bodyPr/>
          <a:lstStyle/>
          <a:p>
            <a:r>
              <a:rPr lang="en-US" dirty="0"/>
              <a:t>Training and Testing an Autonomous Driving System</a:t>
            </a:r>
          </a:p>
        </p:txBody>
      </p:sp>
      <p:sp>
        <p:nvSpPr>
          <p:cNvPr id="3" name="Subtitle 2">
            <a:extLst>
              <a:ext uri="{FF2B5EF4-FFF2-40B4-BE49-F238E27FC236}">
                <a16:creationId xmlns:a16="http://schemas.microsoft.com/office/drawing/2014/main" id="{C677ABCE-18BB-47A1-AA6D-1A517012C1FD}"/>
              </a:ext>
            </a:extLst>
          </p:cNvPr>
          <p:cNvSpPr>
            <a:spLocks noGrp="1"/>
          </p:cNvSpPr>
          <p:nvPr>
            <p:ph type="subTitle" idx="1"/>
          </p:nvPr>
        </p:nvSpPr>
        <p:spPr/>
        <p:txBody>
          <a:bodyPr/>
          <a:lstStyle/>
          <a:p>
            <a:r>
              <a:rPr lang="en-US" dirty="0"/>
              <a:t>Michael Martinez</a:t>
            </a:r>
          </a:p>
        </p:txBody>
      </p:sp>
      <p:pic>
        <p:nvPicPr>
          <p:cNvPr id="4" name="Picture 2" descr="Image result for self driving car stock photo">
            <a:extLst>
              <a:ext uri="{FF2B5EF4-FFF2-40B4-BE49-F238E27FC236}">
                <a16:creationId xmlns:a16="http://schemas.microsoft.com/office/drawing/2014/main" id="{63FA5D16-842A-44E7-B442-0812716962D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63682" y="2099733"/>
            <a:ext cx="6070759" cy="4024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1902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EBF68-1578-4AC5-8047-F14DCB72B4BE}"/>
              </a:ext>
            </a:extLst>
          </p:cNvPr>
          <p:cNvSpPr>
            <a:spLocks noGrp="1"/>
          </p:cNvSpPr>
          <p:nvPr>
            <p:ph type="title"/>
          </p:nvPr>
        </p:nvSpPr>
        <p:spPr/>
        <p:txBody>
          <a:bodyPr/>
          <a:lstStyle/>
          <a:p>
            <a:r>
              <a:rPr lang="en-US" dirty="0"/>
              <a:t>Implemented Model</a:t>
            </a:r>
          </a:p>
        </p:txBody>
      </p:sp>
      <p:pic>
        <p:nvPicPr>
          <p:cNvPr id="5" name="Content Placeholder 4">
            <a:extLst>
              <a:ext uri="{FF2B5EF4-FFF2-40B4-BE49-F238E27FC236}">
                <a16:creationId xmlns:a16="http://schemas.microsoft.com/office/drawing/2014/main" id="{81527D33-A107-4CD6-88D0-07D85443CA09}"/>
              </a:ext>
            </a:extLst>
          </p:cNvPr>
          <p:cNvPicPr>
            <a:picLocks noGrp="1" noChangeAspect="1"/>
          </p:cNvPicPr>
          <p:nvPr>
            <p:ph idx="1"/>
          </p:nvPr>
        </p:nvPicPr>
        <p:blipFill>
          <a:blip r:embed="rId2"/>
          <a:stretch>
            <a:fillRect/>
          </a:stretch>
        </p:blipFill>
        <p:spPr>
          <a:xfrm>
            <a:off x="1154954" y="2489199"/>
            <a:ext cx="7960125" cy="3833489"/>
          </a:xfrm>
        </p:spPr>
      </p:pic>
    </p:spTree>
    <p:extLst>
      <p:ext uri="{BB962C8B-B14F-4D97-AF65-F5344CB8AC3E}">
        <p14:creationId xmlns:p14="http://schemas.microsoft.com/office/powerpoint/2010/main" val="3900171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B512F-EC59-41C0-9D78-79E42909B602}"/>
              </a:ext>
            </a:extLst>
          </p:cNvPr>
          <p:cNvSpPr>
            <a:spLocks noGrp="1"/>
          </p:cNvSpPr>
          <p:nvPr>
            <p:ph type="title"/>
          </p:nvPr>
        </p:nvSpPr>
        <p:spPr/>
        <p:txBody>
          <a:bodyPr/>
          <a:lstStyle/>
          <a:p>
            <a:r>
              <a:rPr lang="en-US" dirty="0"/>
              <a:t>Model Summary</a:t>
            </a:r>
          </a:p>
        </p:txBody>
      </p:sp>
      <p:sp>
        <p:nvSpPr>
          <p:cNvPr id="3" name="Content Placeholder 2">
            <a:extLst>
              <a:ext uri="{FF2B5EF4-FFF2-40B4-BE49-F238E27FC236}">
                <a16:creationId xmlns:a16="http://schemas.microsoft.com/office/drawing/2014/main" id="{78D1D01D-53F9-4F51-AC5E-61141EC41EBE}"/>
              </a:ext>
            </a:extLst>
          </p:cNvPr>
          <p:cNvSpPr>
            <a:spLocks noGrp="1"/>
          </p:cNvSpPr>
          <p:nvPr>
            <p:ph idx="1"/>
          </p:nvPr>
        </p:nvSpPr>
        <p:spPr>
          <a:xfrm>
            <a:off x="7010399" y="3429000"/>
            <a:ext cx="4105275" cy="2095500"/>
          </a:xfrm>
        </p:spPr>
        <p:txBody>
          <a:bodyPr/>
          <a:lstStyle/>
          <a:p>
            <a:r>
              <a:rPr lang="en-US" dirty="0"/>
              <a:t>The Model Summary gives an overview of the model architecture and data transformation(shape)</a:t>
            </a:r>
          </a:p>
        </p:txBody>
      </p:sp>
      <p:pic>
        <p:nvPicPr>
          <p:cNvPr id="8" name="Picture 7">
            <a:extLst>
              <a:ext uri="{FF2B5EF4-FFF2-40B4-BE49-F238E27FC236}">
                <a16:creationId xmlns:a16="http://schemas.microsoft.com/office/drawing/2014/main" id="{86C27607-8381-4F89-A8BD-55B3263674F5}"/>
              </a:ext>
            </a:extLst>
          </p:cNvPr>
          <p:cNvPicPr>
            <a:picLocks noChangeAspect="1"/>
          </p:cNvPicPr>
          <p:nvPr/>
        </p:nvPicPr>
        <p:blipFill>
          <a:blip r:embed="rId2"/>
          <a:stretch>
            <a:fillRect/>
          </a:stretch>
        </p:blipFill>
        <p:spPr>
          <a:xfrm>
            <a:off x="1154953" y="2322000"/>
            <a:ext cx="5331572" cy="4365405"/>
          </a:xfrm>
          <a:prstGeom prst="rect">
            <a:avLst/>
          </a:prstGeom>
        </p:spPr>
      </p:pic>
    </p:spTree>
    <p:extLst>
      <p:ext uri="{BB962C8B-B14F-4D97-AF65-F5344CB8AC3E}">
        <p14:creationId xmlns:p14="http://schemas.microsoft.com/office/powerpoint/2010/main" val="29740725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CD877-40DC-4E91-9FCB-805A43FEE159}"/>
              </a:ext>
            </a:extLst>
          </p:cNvPr>
          <p:cNvSpPr>
            <a:spLocks noGrp="1"/>
          </p:cNvSpPr>
          <p:nvPr>
            <p:ph type="title"/>
          </p:nvPr>
        </p:nvSpPr>
        <p:spPr/>
        <p:txBody>
          <a:bodyPr/>
          <a:lstStyle/>
          <a:p>
            <a:r>
              <a:rPr lang="en-US" dirty="0"/>
              <a:t>Model Evaluation</a:t>
            </a:r>
          </a:p>
        </p:txBody>
      </p:sp>
      <p:sp>
        <p:nvSpPr>
          <p:cNvPr id="3" name="Content Placeholder 2">
            <a:extLst>
              <a:ext uri="{FF2B5EF4-FFF2-40B4-BE49-F238E27FC236}">
                <a16:creationId xmlns:a16="http://schemas.microsoft.com/office/drawing/2014/main" id="{FD9AA369-569D-45D7-A42E-9957A339BF18}"/>
              </a:ext>
            </a:extLst>
          </p:cNvPr>
          <p:cNvSpPr>
            <a:spLocks noGrp="1"/>
          </p:cNvSpPr>
          <p:nvPr>
            <p:ph idx="1"/>
          </p:nvPr>
        </p:nvSpPr>
        <p:spPr>
          <a:xfrm>
            <a:off x="1154955" y="2603500"/>
            <a:ext cx="2407396" cy="3416300"/>
          </a:xfrm>
        </p:spPr>
        <p:txBody>
          <a:bodyPr/>
          <a:lstStyle/>
          <a:p>
            <a:r>
              <a:rPr lang="en-US" dirty="0"/>
              <a:t>The training and validation loss plot shows a good relationship between the 2 datasets. </a:t>
            </a:r>
          </a:p>
        </p:txBody>
      </p:sp>
      <p:pic>
        <p:nvPicPr>
          <p:cNvPr id="5" name="Picture 4">
            <a:extLst>
              <a:ext uri="{FF2B5EF4-FFF2-40B4-BE49-F238E27FC236}">
                <a16:creationId xmlns:a16="http://schemas.microsoft.com/office/drawing/2014/main" id="{63EC5260-2F66-4C06-9FCF-37A759F5A00A}"/>
              </a:ext>
            </a:extLst>
          </p:cNvPr>
          <p:cNvPicPr>
            <a:picLocks noChangeAspect="1"/>
          </p:cNvPicPr>
          <p:nvPr/>
        </p:nvPicPr>
        <p:blipFill>
          <a:blip r:embed="rId2"/>
          <a:stretch>
            <a:fillRect/>
          </a:stretch>
        </p:blipFill>
        <p:spPr>
          <a:xfrm>
            <a:off x="4428717" y="2361367"/>
            <a:ext cx="6172608" cy="4115072"/>
          </a:xfrm>
          <a:prstGeom prst="rect">
            <a:avLst/>
          </a:prstGeom>
        </p:spPr>
      </p:pic>
    </p:spTree>
    <p:extLst>
      <p:ext uri="{BB962C8B-B14F-4D97-AF65-F5344CB8AC3E}">
        <p14:creationId xmlns:p14="http://schemas.microsoft.com/office/powerpoint/2010/main" val="15784696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035D8-52E6-4094-A681-964AAD25CCE3}"/>
              </a:ext>
            </a:extLst>
          </p:cNvPr>
          <p:cNvSpPr>
            <a:spLocks noGrp="1"/>
          </p:cNvSpPr>
          <p:nvPr>
            <p:ph type="title"/>
          </p:nvPr>
        </p:nvSpPr>
        <p:spPr/>
        <p:txBody>
          <a:bodyPr/>
          <a:lstStyle/>
          <a:p>
            <a:r>
              <a:rPr lang="en-US" dirty="0"/>
              <a:t>Lake Track Simulation</a:t>
            </a:r>
          </a:p>
        </p:txBody>
      </p:sp>
      <p:sp>
        <p:nvSpPr>
          <p:cNvPr id="5" name="Content Placeholder 4">
            <a:extLst>
              <a:ext uri="{FF2B5EF4-FFF2-40B4-BE49-F238E27FC236}">
                <a16:creationId xmlns:a16="http://schemas.microsoft.com/office/drawing/2014/main" id="{C3BCD6BB-3B1A-4ADF-80DD-2E2819509A94}"/>
              </a:ext>
            </a:extLst>
          </p:cNvPr>
          <p:cNvSpPr>
            <a:spLocks noGrp="1"/>
          </p:cNvSpPr>
          <p:nvPr>
            <p:ph idx="1"/>
          </p:nvPr>
        </p:nvSpPr>
        <p:spPr/>
        <p:txBody>
          <a:bodyPr/>
          <a:lstStyle/>
          <a:p>
            <a:r>
              <a:rPr lang="en-US" dirty="0"/>
              <a:t>https://drive.google.com/open?id=1sQspYS0nLOOsj5a6ARhR3p1sIMykF4W2</a:t>
            </a:r>
          </a:p>
        </p:txBody>
      </p:sp>
    </p:spTree>
    <p:extLst>
      <p:ext uri="{BB962C8B-B14F-4D97-AF65-F5344CB8AC3E}">
        <p14:creationId xmlns:p14="http://schemas.microsoft.com/office/powerpoint/2010/main" val="3172407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34042-BAC8-4F96-8340-707D815B7E0A}"/>
              </a:ext>
            </a:extLst>
          </p:cNvPr>
          <p:cNvSpPr>
            <a:spLocks noGrp="1"/>
          </p:cNvSpPr>
          <p:nvPr>
            <p:ph type="title"/>
          </p:nvPr>
        </p:nvSpPr>
        <p:spPr/>
        <p:txBody>
          <a:bodyPr/>
          <a:lstStyle/>
          <a:p>
            <a:r>
              <a:rPr lang="en-US" dirty="0"/>
              <a:t>Mountain Track Simulation</a:t>
            </a:r>
          </a:p>
        </p:txBody>
      </p:sp>
      <p:sp>
        <p:nvSpPr>
          <p:cNvPr id="5" name="Content Placeholder 4">
            <a:extLst>
              <a:ext uri="{FF2B5EF4-FFF2-40B4-BE49-F238E27FC236}">
                <a16:creationId xmlns:a16="http://schemas.microsoft.com/office/drawing/2014/main" id="{D84ADC27-8300-4E7D-B9D5-5B2BC3AE0194}"/>
              </a:ext>
            </a:extLst>
          </p:cNvPr>
          <p:cNvSpPr>
            <a:spLocks noGrp="1"/>
          </p:cNvSpPr>
          <p:nvPr>
            <p:ph idx="1"/>
          </p:nvPr>
        </p:nvSpPr>
        <p:spPr/>
        <p:txBody>
          <a:bodyPr/>
          <a:lstStyle/>
          <a:p>
            <a:r>
              <a:rPr lang="en-US" dirty="0"/>
              <a:t>https://drive.google.com/open?id=1TpnWA_0R_C5FVdLO3gViW5TYZikkP112</a:t>
            </a:r>
          </a:p>
        </p:txBody>
      </p:sp>
    </p:spTree>
    <p:extLst>
      <p:ext uri="{BB962C8B-B14F-4D97-AF65-F5344CB8AC3E}">
        <p14:creationId xmlns:p14="http://schemas.microsoft.com/office/powerpoint/2010/main" val="34667699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BAC2C4-263F-43F4-8BAB-991C0CC3F20B}"/>
              </a:ext>
            </a:extLst>
          </p:cNvPr>
          <p:cNvSpPr>
            <a:spLocks noGrp="1"/>
          </p:cNvSpPr>
          <p:nvPr>
            <p:ph type="title"/>
          </p:nvPr>
        </p:nvSpPr>
        <p:spPr/>
        <p:txBody>
          <a:bodyPr/>
          <a:lstStyle/>
          <a:p>
            <a:r>
              <a:rPr lang="en-US" dirty="0"/>
              <a:t>Going Further</a:t>
            </a:r>
          </a:p>
        </p:txBody>
      </p:sp>
      <p:sp>
        <p:nvSpPr>
          <p:cNvPr id="3" name="Content Placeholder 2">
            <a:extLst>
              <a:ext uri="{FF2B5EF4-FFF2-40B4-BE49-F238E27FC236}">
                <a16:creationId xmlns:a16="http://schemas.microsoft.com/office/drawing/2014/main" id="{E18A7E5C-A078-4090-B20A-8D3E471AA1BF}"/>
              </a:ext>
            </a:extLst>
          </p:cNvPr>
          <p:cNvSpPr>
            <a:spLocks noGrp="1"/>
          </p:cNvSpPr>
          <p:nvPr>
            <p:ph idx="1"/>
          </p:nvPr>
        </p:nvSpPr>
        <p:spPr/>
        <p:txBody>
          <a:bodyPr/>
          <a:lstStyle/>
          <a:p>
            <a:r>
              <a:rPr lang="en-US" dirty="0"/>
              <a:t>This project serves as a great foundation for a powerful ADS system</a:t>
            </a:r>
          </a:p>
          <a:p>
            <a:r>
              <a:rPr lang="en-US" dirty="0"/>
              <a:t>Next steps would be to increase training parameters to further optimize model performance on more and more generalized tracks</a:t>
            </a:r>
          </a:p>
          <a:p>
            <a:pPr lvl="1"/>
            <a:r>
              <a:rPr lang="en-US" dirty="0"/>
              <a:t>Left and right camera images</a:t>
            </a:r>
          </a:p>
          <a:p>
            <a:pPr lvl="1"/>
            <a:r>
              <a:rPr lang="en-US" dirty="0"/>
              <a:t>Speed</a:t>
            </a:r>
          </a:p>
          <a:p>
            <a:pPr lvl="1"/>
            <a:r>
              <a:rPr lang="en-US" dirty="0"/>
              <a:t>Throttle</a:t>
            </a:r>
          </a:p>
          <a:p>
            <a:pPr lvl="1"/>
            <a:r>
              <a:rPr lang="en-US" dirty="0"/>
              <a:t>Reverse</a:t>
            </a:r>
          </a:p>
          <a:p>
            <a:pPr lvl="1"/>
            <a:r>
              <a:rPr lang="en-US" dirty="0"/>
              <a:t>Break</a:t>
            </a:r>
          </a:p>
          <a:p>
            <a:pPr lvl="1"/>
            <a:endParaRPr lang="en-US" dirty="0"/>
          </a:p>
        </p:txBody>
      </p:sp>
    </p:spTree>
    <p:extLst>
      <p:ext uri="{BB962C8B-B14F-4D97-AF65-F5344CB8AC3E}">
        <p14:creationId xmlns:p14="http://schemas.microsoft.com/office/powerpoint/2010/main" val="3335388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B0B53-7C5B-402E-B55C-F6CFE714473A}"/>
              </a:ext>
            </a:extLst>
          </p:cNvPr>
          <p:cNvSpPr>
            <a:spLocks noGrp="1"/>
          </p:cNvSpPr>
          <p:nvPr>
            <p:ph type="title"/>
          </p:nvPr>
        </p:nvSpPr>
        <p:spPr/>
        <p:txBody>
          <a:bodyPr/>
          <a:lstStyle/>
          <a:p>
            <a:r>
              <a:rPr lang="en-US" dirty="0"/>
              <a:t>Autonomous Driving System (ADS)</a:t>
            </a:r>
          </a:p>
        </p:txBody>
      </p:sp>
      <p:sp>
        <p:nvSpPr>
          <p:cNvPr id="3" name="Content Placeholder 2">
            <a:extLst>
              <a:ext uri="{FF2B5EF4-FFF2-40B4-BE49-F238E27FC236}">
                <a16:creationId xmlns:a16="http://schemas.microsoft.com/office/drawing/2014/main" id="{72AA164E-6F79-4222-BB83-371B05186D1B}"/>
              </a:ext>
            </a:extLst>
          </p:cNvPr>
          <p:cNvSpPr>
            <a:spLocks noGrp="1"/>
          </p:cNvSpPr>
          <p:nvPr>
            <p:ph idx="1"/>
          </p:nvPr>
        </p:nvSpPr>
        <p:spPr>
          <a:xfrm>
            <a:off x="1154954" y="2603500"/>
            <a:ext cx="9752531" cy="3416300"/>
          </a:xfrm>
        </p:spPr>
        <p:txBody>
          <a:bodyPr/>
          <a:lstStyle/>
          <a:p>
            <a:r>
              <a:rPr lang="en-US" sz="2600" dirty="0"/>
              <a:t>At the heart of every ADS or self-driving car is the ability to sense its environment. In fact, this ability is the most important feature in driving an automobile. We humans almost take this ability for granted when we get behind the wheel, but for an ADS the process of learning this task and implementing it takes years of optimization and incorporation of several technologies. </a:t>
            </a:r>
          </a:p>
          <a:p>
            <a:endParaRPr lang="en-US" dirty="0"/>
          </a:p>
        </p:txBody>
      </p:sp>
    </p:spTree>
    <p:extLst>
      <p:ext uri="{BB962C8B-B14F-4D97-AF65-F5344CB8AC3E}">
        <p14:creationId xmlns:p14="http://schemas.microsoft.com/office/powerpoint/2010/main" val="3555060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AD6B7-DAC8-4125-9ADD-4D9956F86A72}"/>
              </a:ext>
            </a:extLst>
          </p:cNvPr>
          <p:cNvSpPr>
            <a:spLocks noGrp="1"/>
          </p:cNvSpPr>
          <p:nvPr>
            <p:ph type="title"/>
          </p:nvPr>
        </p:nvSpPr>
        <p:spPr/>
        <p:txBody>
          <a:bodyPr/>
          <a:lstStyle/>
          <a:p>
            <a:r>
              <a:rPr lang="en-US" dirty="0"/>
              <a:t>Project Goal</a:t>
            </a:r>
          </a:p>
        </p:txBody>
      </p:sp>
      <p:sp>
        <p:nvSpPr>
          <p:cNvPr id="3" name="Content Placeholder 2">
            <a:extLst>
              <a:ext uri="{FF2B5EF4-FFF2-40B4-BE49-F238E27FC236}">
                <a16:creationId xmlns:a16="http://schemas.microsoft.com/office/drawing/2014/main" id="{F4302989-44EB-41C7-8B0A-A7FCF5DF1F79}"/>
              </a:ext>
            </a:extLst>
          </p:cNvPr>
          <p:cNvSpPr>
            <a:spLocks noGrp="1"/>
          </p:cNvSpPr>
          <p:nvPr>
            <p:ph idx="1"/>
          </p:nvPr>
        </p:nvSpPr>
        <p:spPr>
          <a:xfrm>
            <a:off x="1154955" y="2603500"/>
            <a:ext cx="9677886" cy="1362010"/>
          </a:xfrm>
        </p:spPr>
        <p:txBody>
          <a:bodyPr/>
          <a:lstStyle/>
          <a:p>
            <a:r>
              <a:rPr lang="en-US" dirty="0"/>
              <a:t>Train a </a:t>
            </a:r>
            <a:r>
              <a:rPr lang="en-US" i="1" dirty="0"/>
              <a:t>behavioral-cloning</a:t>
            </a:r>
            <a:r>
              <a:rPr lang="en-US" dirty="0"/>
              <a:t> NVIDIA Convolutional Neural Network to sense its environment and predict steering angles to stay in the center of a lane. </a:t>
            </a:r>
          </a:p>
        </p:txBody>
      </p:sp>
      <p:pic>
        <p:nvPicPr>
          <p:cNvPr id="2050" name="Picture 2" descr="Image result for convolution neural network">
            <a:extLst>
              <a:ext uri="{FF2B5EF4-FFF2-40B4-BE49-F238E27FC236}">
                <a16:creationId xmlns:a16="http://schemas.microsoft.com/office/drawing/2014/main" id="{A20039BD-8360-463A-8B33-15BE027A4F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9062" y="3722913"/>
            <a:ext cx="11953875" cy="3041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3790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80D39-21A3-495B-9266-88799CDCA78C}"/>
              </a:ext>
            </a:extLst>
          </p:cNvPr>
          <p:cNvSpPr>
            <a:spLocks noGrp="1"/>
          </p:cNvSpPr>
          <p:nvPr>
            <p:ph type="title"/>
          </p:nvPr>
        </p:nvSpPr>
        <p:spPr/>
        <p:txBody>
          <a:bodyPr/>
          <a:lstStyle/>
          <a:p>
            <a:r>
              <a:rPr lang="en-US" dirty="0"/>
              <a:t>Simulator</a:t>
            </a:r>
          </a:p>
        </p:txBody>
      </p:sp>
      <p:sp>
        <p:nvSpPr>
          <p:cNvPr id="3" name="Content Placeholder 2">
            <a:extLst>
              <a:ext uri="{FF2B5EF4-FFF2-40B4-BE49-F238E27FC236}">
                <a16:creationId xmlns:a16="http://schemas.microsoft.com/office/drawing/2014/main" id="{CCF76BC1-78D4-4E6C-8C45-17FA676726F0}"/>
              </a:ext>
            </a:extLst>
          </p:cNvPr>
          <p:cNvSpPr>
            <a:spLocks noGrp="1"/>
          </p:cNvSpPr>
          <p:nvPr>
            <p:ph idx="1"/>
          </p:nvPr>
        </p:nvSpPr>
        <p:spPr>
          <a:xfrm>
            <a:off x="1154954" y="2603500"/>
            <a:ext cx="8825659" cy="3416300"/>
          </a:xfrm>
        </p:spPr>
        <p:txBody>
          <a:bodyPr/>
          <a:lstStyle/>
          <a:p>
            <a:r>
              <a:rPr lang="en-US" dirty="0"/>
              <a:t>To facilitate this project, I use Udacity’s </a:t>
            </a:r>
            <a:r>
              <a:rPr lang="en-US" i="1" dirty="0"/>
              <a:t>Self-Driving Car </a:t>
            </a:r>
            <a:r>
              <a:rPr lang="en-US" dirty="0"/>
              <a:t>simulator. </a:t>
            </a:r>
          </a:p>
          <a:p>
            <a:pPr lvl="1"/>
            <a:r>
              <a:rPr lang="en-US" dirty="0"/>
              <a:t>Collect Data with the training/recording setting</a:t>
            </a:r>
          </a:p>
          <a:p>
            <a:pPr lvl="1"/>
            <a:r>
              <a:rPr lang="en-US" dirty="0"/>
              <a:t>Train the model in the  autonomous setting</a:t>
            </a:r>
          </a:p>
          <a:p>
            <a:pPr lvl="1"/>
            <a:r>
              <a:rPr lang="en-US" dirty="0"/>
              <a:t>Has 2 tracks- a lake and mountain </a:t>
            </a:r>
          </a:p>
        </p:txBody>
      </p:sp>
      <p:pic>
        <p:nvPicPr>
          <p:cNvPr id="5" name="Picture 4">
            <a:extLst>
              <a:ext uri="{FF2B5EF4-FFF2-40B4-BE49-F238E27FC236}">
                <a16:creationId xmlns:a16="http://schemas.microsoft.com/office/drawing/2014/main" id="{79D95A82-FE23-4412-9E04-5EC670D2ADE2}"/>
              </a:ext>
            </a:extLst>
          </p:cNvPr>
          <p:cNvPicPr>
            <a:picLocks noChangeAspect="1"/>
          </p:cNvPicPr>
          <p:nvPr/>
        </p:nvPicPr>
        <p:blipFill rotWithShape="1">
          <a:blip r:embed="rId2"/>
          <a:srcRect l="22346" t="17417" r="24617" b="16055"/>
          <a:stretch/>
        </p:blipFill>
        <p:spPr>
          <a:xfrm>
            <a:off x="1450964" y="4167597"/>
            <a:ext cx="3793256" cy="2676525"/>
          </a:xfrm>
          <a:prstGeom prst="rect">
            <a:avLst/>
          </a:prstGeom>
        </p:spPr>
      </p:pic>
      <p:pic>
        <p:nvPicPr>
          <p:cNvPr id="7" name="Picture 6">
            <a:extLst>
              <a:ext uri="{FF2B5EF4-FFF2-40B4-BE49-F238E27FC236}">
                <a16:creationId xmlns:a16="http://schemas.microsoft.com/office/drawing/2014/main" id="{1D06190C-FECB-4BE6-9B9F-89269D31A409}"/>
              </a:ext>
            </a:extLst>
          </p:cNvPr>
          <p:cNvPicPr>
            <a:picLocks noChangeAspect="1"/>
          </p:cNvPicPr>
          <p:nvPr/>
        </p:nvPicPr>
        <p:blipFill rotWithShape="1">
          <a:blip r:embed="rId3"/>
          <a:srcRect l="22735" t="14197" r="25469" b="16528"/>
          <a:stretch/>
        </p:blipFill>
        <p:spPr>
          <a:xfrm>
            <a:off x="5663033" y="4167597"/>
            <a:ext cx="3709567" cy="2690403"/>
          </a:xfrm>
          <a:prstGeom prst="rect">
            <a:avLst/>
          </a:prstGeom>
        </p:spPr>
      </p:pic>
    </p:spTree>
    <p:extLst>
      <p:ext uri="{BB962C8B-B14F-4D97-AF65-F5344CB8AC3E}">
        <p14:creationId xmlns:p14="http://schemas.microsoft.com/office/powerpoint/2010/main" val="1042441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93FA6-5AA4-424C-8F9A-16E87E211D66}"/>
              </a:ext>
            </a:extLst>
          </p:cNvPr>
          <p:cNvSpPr>
            <a:spLocks noGrp="1"/>
          </p:cNvSpPr>
          <p:nvPr>
            <p:ph type="title"/>
          </p:nvPr>
        </p:nvSpPr>
        <p:spPr/>
        <p:txBody>
          <a:bodyPr/>
          <a:lstStyle/>
          <a:p>
            <a:r>
              <a:rPr lang="en-US" dirty="0"/>
              <a:t>Data Processing</a:t>
            </a:r>
          </a:p>
        </p:txBody>
      </p:sp>
      <p:pic>
        <p:nvPicPr>
          <p:cNvPr id="5" name="Content Placeholder 4">
            <a:extLst>
              <a:ext uri="{FF2B5EF4-FFF2-40B4-BE49-F238E27FC236}">
                <a16:creationId xmlns:a16="http://schemas.microsoft.com/office/drawing/2014/main" id="{0B7010E5-640D-4FA5-ABBD-340546ABBA92}"/>
              </a:ext>
            </a:extLst>
          </p:cNvPr>
          <p:cNvPicPr>
            <a:picLocks noGrp="1" noChangeAspect="1"/>
          </p:cNvPicPr>
          <p:nvPr>
            <p:ph idx="1"/>
          </p:nvPr>
        </p:nvPicPr>
        <p:blipFill>
          <a:blip r:embed="rId2"/>
          <a:stretch>
            <a:fillRect/>
          </a:stretch>
        </p:blipFill>
        <p:spPr>
          <a:xfrm>
            <a:off x="608350" y="2468031"/>
            <a:ext cx="5487650" cy="3658433"/>
          </a:xfrm>
        </p:spPr>
      </p:pic>
      <p:pic>
        <p:nvPicPr>
          <p:cNvPr id="7" name="Picture 6">
            <a:extLst>
              <a:ext uri="{FF2B5EF4-FFF2-40B4-BE49-F238E27FC236}">
                <a16:creationId xmlns:a16="http://schemas.microsoft.com/office/drawing/2014/main" id="{4C898BEC-90E1-4ADD-A594-FA7F1B9EB0C5}"/>
              </a:ext>
            </a:extLst>
          </p:cNvPr>
          <p:cNvPicPr>
            <a:picLocks noChangeAspect="1"/>
          </p:cNvPicPr>
          <p:nvPr/>
        </p:nvPicPr>
        <p:blipFill>
          <a:blip r:embed="rId3"/>
          <a:stretch>
            <a:fillRect/>
          </a:stretch>
        </p:blipFill>
        <p:spPr>
          <a:xfrm>
            <a:off x="5904875" y="2468032"/>
            <a:ext cx="5487650" cy="3658433"/>
          </a:xfrm>
          <a:prstGeom prst="rect">
            <a:avLst/>
          </a:prstGeom>
        </p:spPr>
      </p:pic>
    </p:spTree>
    <p:extLst>
      <p:ext uri="{BB962C8B-B14F-4D97-AF65-F5344CB8AC3E}">
        <p14:creationId xmlns:p14="http://schemas.microsoft.com/office/powerpoint/2010/main" val="2087393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0337E-AD5E-4BF5-84CC-0E014E938435}"/>
              </a:ext>
            </a:extLst>
          </p:cNvPr>
          <p:cNvSpPr>
            <a:spLocks noGrp="1"/>
          </p:cNvSpPr>
          <p:nvPr>
            <p:ph type="title"/>
          </p:nvPr>
        </p:nvSpPr>
        <p:spPr/>
        <p:txBody>
          <a:bodyPr/>
          <a:lstStyle/>
          <a:p>
            <a:r>
              <a:rPr lang="en-US" dirty="0"/>
              <a:t>Captured Images</a:t>
            </a:r>
          </a:p>
        </p:txBody>
      </p:sp>
      <p:sp>
        <p:nvSpPr>
          <p:cNvPr id="3" name="Content Placeholder 2">
            <a:extLst>
              <a:ext uri="{FF2B5EF4-FFF2-40B4-BE49-F238E27FC236}">
                <a16:creationId xmlns:a16="http://schemas.microsoft.com/office/drawing/2014/main" id="{2E333CA6-0BD9-4474-BE2D-61149B0F1FAF}"/>
              </a:ext>
            </a:extLst>
          </p:cNvPr>
          <p:cNvSpPr>
            <a:spLocks noGrp="1"/>
          </p:cNvSpPr>
          <p:nvPr>
            <p:ph idx="1"/>
          </p:nvPr>
        </p:nvSpPr>
        <p:spPr>
          <a:xfrm>
            <a:off x="760881" y="3727451"/>
            <a:ext cx="2630019" cy="1397000"/>
          </a:xfrm>
        </p:spPr>
        <p:txBody>
          <a:bodyPr/>
          <a:lstStyle/>
          <a:p>
            <a:r>
              <a:rPr lang="en-US" dirty="0"/>
              <a:t>Images as captured by the car’s 3 cameras</a:t>
            </a:r>
          </a:p>
        </p:txBody>
      </p:sp>
      <p:pic>
        <p:nvPicPr>
          <p:cNvPr id="13" name="Picture 12">
            <a:extLst>
              <a:ext uri="{FF2B5EF4-FFF2-40B4-BE49-F238E27FC236}">
                <a16:creationId xmlns:a16="http://schemas.microsoft.com/office/drawing/2014/main" id="{3EF016D0-48A0-46C7-A955-4FEA821A2BA0}"/>
              </a:ext>
            </a:extLst>
          </p:cNvPr>
          <p:cNvPicPr>
            <a:picLocks noChangeAspect="1"/>
          </p:cNvPicPr>
          <p:nvPr/>
        </p:nvPicPr>
        <p:blipFill>
          <a:blip r:embed="rId2"/>
          <a:stretch>
            <a:fillRect/>
          </a:stretch>
        </p:blipFill>
        <p:spPr>
          <a:xfrm>
            <a:off x="3933825" y="2203450"/>
            <a:ext cx="7757584" cy="4654550"/>
          </a:xfrm>
          <a:prstGeom prst="rect">
            <a:avLst/>
          </a:prstGeom>
        </p:spPr>
      </p:pic>
    </p:spTree>
    <p:extLst>
      <p:ext uri="{BB962C8B-B14F-4D97-AF65-F5344CB8AC3E}">
        <p14:creationId xmlns:p14="http://schemas.microsoft.com/office/powerpoint/2010/main" val="22710027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17CEE-05B6-4E6B-9BDB-93ED55838DBA}"/>
              </a:ext>
            </a:extLst>
          </p:cNvPr>
          <p:cNvSpPr>
            <a:spLocks noGrp="1"/>
          </p:cNvSpPr>
          <p:nvPr>
            <p:ph type="title"/>
          </p:nvPr>
        </p:nvSpPr>
        <p:spPr/>
        <p:txBody>
          <a:bodyPr/>
          <a:lstStyle/>
          <a:p>
            <a:r>
              <a:rPr lang="en-US" dirty="0"/>
              <a:t>Preprocessing Images for Model</a:t>
            </a:r>
          </a:p>
        </p:txBody>
      </p:sp>
      <p:sp>
        <p:nvSpPr>
          <p:cNvPr id="3" name="Content Placeholder 2">
            <a:extLst>
              <a:ext uri="{FF2B5EF4-FFF2-40B4-BE49-F238E27FC236}">
                <a16:creationId xmlns:a16="http://schemas.microsoft.com/office/drawing/2014/main" id="{CAE300F4-F8F1-4EAA-A7C4-44B7359F567A}"/>
              </a:ext>
            </a:extLst>
          </p:cNvPr>
          <p:cNvSpPr>
            <a:spLocks noGrp="1"/>
          </p:cNvSpPr>
          <p:nvPr>
            <p:ph idx="1"/>
          </p:nvPr>
        </p:nvSpPr>
        <p:spPr>
          <a:xfrm>
            <a:off x="1154954" y="2603500"/>
            <a:ext cx="8825659" cy="1139825"/>
          </a:xfrm>
        </p:spPr>
        <p:txBody>
          <a:bodyPr/>
          <a:lstStyle/>
          <a:p>
            <a:r>
              <a:rPr lang="en-US" dirty="0"/>
              <a:t>Crop image to exclude irrelevant data and convert RGB color scheme to YUV (popular and NVIDIA ADS color scheme)</a:t>
            </a:r>
          </a:p>
        </p:txBody>
      </p:sp>
      <p:pic>
        <p:nvPicPr>
          <p:cNvPr id="5" name="Picture 4">
            <a:extLst>
              <a:ext uri="{FF2B5EF4-FFF2-40B4-BE49-F238E27FC236}">
                <a16:creationId xmlns:a16="http://schemas.microsoft.com/office/drawing/2014/main" id="{DD5A85FC-94B7-4BFB-9D80-B4E10F76E2E4}"/>
              </a:ext>
            </a:extLst>
          </p:cNvPr>
          <p:cNvPicPr>
            <a:picLocks noChangeAspect="1"/>
          </p:cNvPicPr>
          <p:nvPr/>
        </p:nvPicPr>
        <p:blipFill rotWithShape="1">
          <a:blip r:embed="rId2"/>
          <a:srcRect t="27916" b="29584"/>
          <a:stretch/>
        </p:blipFill>
        <p:spPr>
          <a:xfrm>
            <a:off x="952500" y="3286124"/>
            <a:ext cx="10287000" cy="2914651"/>
          </a:xfrm>
          <a:prstGeom prst="rect">
            <a:avLst/>
          </a:prstGeom>
        </p:spPr>
      </p:pic>
    </p:spTree>
    <p:extLst>
      <p:ext uri="{BB962C8B-B14F-4D97-AF65-F5344CB8AC3E}">
        <p14:creationId xmlns:p14="http://schemas.microsoft.com/office/powerpoint/2010/main" val="421160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E8613-486D-4CF3-9A67-0122C32A0ADC}"/>
              </a:ext>
            </a:extLst>
          </p:cNvPr>
          <p:cNvSpPr>
            <a:spLocks noGrp="1"/>
          </p:cNvSpPr>
          <p:nvPr>
            <p:ph type="title"/>
          </p:nvPr>
        </p:nvSpPr>
        <p:spPr/>
        <p:txBody>
          <a:bodyPr/>
          <a:lstStyle/>
          <a:p>
            <a:r>
              <a:rPr lang="en-US" dirty="0"/>
              <a:t>Augmenting Images</a:t>
            </a:r>
          </a:p>
        </p:txBody>
      </p:sp>
      <p:sp>
        <p:nvSpPr>
          <p:cNvPr id="3" name="Content Placeholder 2">
            <a:extLst>
              <a:ext uri="{FF2B5EF4-FFF2-40B4-BE49-F238E27FC236}">
                <a16:creationId xmlns:a16="http://schemas.microsoft.com/office/drawing/2014/main" id="{A00BFBD5-EA1A-44B5-87CF-8DBDA201922B}"/>
              </a:ext>
            </a:extLst>
          </p:cNvPr>
          <p:cNvSpPr>
            <a:spLocks noGrp="1"/>
          </p:cNvSpPr>
          <p:nvPr>
            <p:ph idx="1"/>
          </p:nvPr>
        </p:nvSpPr>
        <p:spPr>
          <a:xfrm>
            <a:off x="1154954" y="2603500"/>
            <a:ext cx="10217895" cy="3416300"/>
          </a:xfrm>
        </p:spPr>
        <p:txBody>
          <a:bodyPr/>
          <a:lstStyle/>
          <a:p>
            <a:r>
              <a:rPr lang="en-US" dirty="0"/>
              <a:t>Implement image augmentation to optimize model generalization</a:t>
            </a:r>
          </a:p>
          <a:p>
            <a:pPr lvl="1"/>
            <a:r>
              <a:rPr lang="en-US" dirty="0"/>
              <a:t>Zoom, Pan, Sharpen, Darken, Brighten, Flip</a:t>
            </a:r>
          </a:p>
        </p:txBody>
      </p:sp>
      <p:pic>
        <p:nvPicPr>
          <p:cNvPr id="5" name="Picture 4">
            <a:extLst>
              <a:ext uri="{FF2B5EF4-FFF2-40B4-BE49-F238E27FC236}">
                <a16:creationId xmlns:a16="http://schemas.microsoft.com/office/drawing/2014/main" id="{862B6BA5-FA97-4BF2-9DD3-267F351EC018}"/>
              </a:ext>
            </a:extLst>
          </p:cNvPr>
          <p:cNvPicPr>
            <a:picLocks noChangeAspect="1"/>
          </p:cNvPicPr>
          <p:nvPr/>
        </p:nvPicPr>
        <p:blipFill rotWithShape="1">
          <a:blip r:embed="rId2"/>
          <a:srcRect t="27778" r="50000" b="29444"/>
          <a:stretch/>
        </p:blipFill>
        <p:spPr>
          <a:xfrm>
            <a:off x="995180" y="3733800"/>
            <a:ext cx="5243696" cy="2990849"/>
          </a:xfrm>
          <a:prstGeom prst="rect">
            <a:avLst/>
          </a:prstGeom>
        </p:spPr>
      </p:pic>
      <p:pic>
        <p:nvPicPr>
          <p:cNvPr id="7" name="Picture 6">
            <a:extLst>
              <a:ext uri="{FF2B5EF4-FFF2-40B4-BE49-F238E27FC236}">
                <a16:creationId xmlns:a16="http://schemas.microsoft.com/office/drawing/2014/main" id="{ABD5E775-EF5B-42B7-AD60-E33C333BEAC8}"/>
              </a:ext>
            </a:extLst>
          </p:cNvPr>
          <p:cNvPicPr>
            <a:picLocks noChangeAspect="1"/>
          </p:cNvPicPr>
          <p:nvPr/>
        </p:nvPicPr>
        <p:blipFill rotWithShape="1">
          <a:blip r:embed="rId2"/>
          <a:srcRect l="50000" t="28750" b="29445"/>
          <a:stretch/>
        </p:blipFill>
        <p:spPr>
          <a:xfrm>
            <a:off x="6732294" y="3801773"/>
            <a:ext cx="5243697" cy="2922877"/>
          </a:xfrm>
          <a:prstGeom prst="rect">
            <a:avLst/>
          </a:prstGeom>
        </p:spPr>
      </p:pic>
    </p:spTree>
    <p:extLst>
      <p:ext uri="{BB962C8B-B14F-4D97-AF65-F5344CB8AC3E}">
        <p14:creationId xmlns:p14="http://schemas.microsoft.com/office/powerpoint/2010/main" val="17245437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BD86F-62E7-4102-A777-C72FD610318A}"/>
              </a:ext>
            </a:extLst>
          </p:cNvPr>
          <p:cNvSpPr>
            <a:spLocks noGrp="1"/>
          </p:cNvSpPr>
          <p:nvPr>
            <p:ph type="title"/>
          </p:nvPr>
        </p:nvSpPr>
        <p:spPr/>
        <p:txBody>
          <a:bodyPr/>
          <a:lstStyle/>
          <a:p>
            <a:r>
              <a:rPr lang="en-US" dirty="0"/>
              <a:t>NVIDIA Model</a:t>
            </a:r>
          </a:p>
        </p:txBody>
      </p:sp>
      <p:pic>
        <p:nvPicPr>
          <p:cNvPr id="5" name="Content Placeholder 4">
            <a:extLst>
              <a:ext uri="{FF2B5EF4-FFF2-40B4-BE49-F238E27FC236}">
                <a16:creationId xmlns:a16="http://schemas.microsoft.com/office/drawing/2014/main" id="{5EDB2895-C8C7-44EB-AB65-1D5C5E82CFDA}"/>
              </a:ext>
            </a:extLst>
          </p:cNvPr>
          <p:cNvPicPr>
            <a:picLocks noGrp="1" noChangeAspect="1"/>
          </p:cNvPicPr>
          <p:nvPr>
            <p:ph idx="1"/>
          </p:nvPr>
        </p:nvPicPr>
        <p:blipFill>
          <a:blip r:embed="rId2"/>
          <a:stretch>
            <a:fillRect/>
          </a:stretch>
        </p:blipFill>
        <p:spPr>
          <a:xfrm rot="16200000">
            <a:off x="3318810" y="832784"/>
            <a:ext cx="4497105" cy="7553325"/>
          </a:xfrm>
        </p:spPr>
      </p:pic>
    </p:spTree>
    <p:extLst>
      <p:ext uri="{BB962C8B-B14F-4D97-AF65-F5344CB8AC3E}">
        <p14:creationId xmlns:p14="http://schemas.microsoft.com/office/powerpoint/2010/main" val="15424429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87</TotalTime>
  <Words>320</Words>
  <Application>Microsoft Office PowerPoint</Application>
  <PresentationFormat>Widescreen</PresentationFormat>
  <Paragraphs>37</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Century Gothic</vt:lpstr>
      <vt:lpstr>Wingdings 3</vt:lpstr>
      <vt:lpstr>Ion Boardroom</vt:lpstr>
      <vt:lpstr>Training and Testing an Autonomous Driving System</vt:lpstr>
      <vt:lpstr>Autonomous Driving System (ADS)</vt:lpstr>
      <vt:lpstr>Project Goal</vt:lpstr>
      <vt:lpstr>Simulator</vt:lpstr>
      <vt:lpstr>Data Processing</vt:lpstr>
      <vt:lpstr>Captured Images</vt:lpstr>
      <vt:lpstr>Preprocessing Images for Model</vt:lpstr>
      <vt:lpstr>Augmenting Images</vt:lpstr>
      <vt:lpstr>NVIDIA Model</vt:lpstr>
      <vt:lpstr>Implemented Model</vt:lpstr>
      <vt:lpstr>Model Summary</vt:lpstr>
      <vt:lpstr>Model Evaluation</vt:lpstr>
      <vt:lpstr>Lake Track Simulation</vt:lpstr>
      <vt:lpstr>Mountain Track Simulation</vt:lpstr>
      <vt:lpstr>Going Further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 and Testing an Autonomous Driving System</dc:title>
  <dc:creator>Mike Martinez</dc:creator>
  <cp:lastModifiedBy>Mike Martinez</cp:lastModifiedBy>
  <cp:revision>10</cp:revision>
  <dcterms:created xsi:type="dcterms:W3CDTF">2019-05-10T03:36:54Z</dcterms:created>
  <dcterms:modified xsi:type="dcterms:W3CDTF">2019-05-10T05:23:10Z</dcterms:modified>
</cp:coreProperties>
</file>

<file path=docProps/thumbnail.jpeg>
</file>